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29"/>
  </p:notesMasterIdLst>
  <p:handoutMasterIdLst>
    <p:handoutMasterId r:id="rId30"/>
  </p:handoutMasterIdLst>
  <p:sldIdLst>
    <p:sldId id="288" r:id="rId3"/>
    <p:sldId id="267" r:id="rId4"/>
    <p:sldId id="281" r:id="rId5"/>
    <p:sldId id="290" r:id="rId6"/>
    <p:sldId id="282" r:id="rId7"/>
    <p:sldId id="278" r:id="rId8"/>
    <p:sldId id="283" r:id="rId9"/>
    <p:sldId id="291" r:id="rId10"/>
    <p:sldId id="286" r:id="rId11"/>
    <p:sldId id="292" r:id="rId12"/>
    <p:sldId id="293" r:id="rId13"/>
    <p:sldId id="294" r:id="rId14"/>
    <p:sldId id="295" r:id="rId15"/>
    <p:sldId id="298" r:id="rId16"/>
    <p:sldId id="296" r:id="rId17"/>
    <p:sldId id="303" r:id="rId18"/>
    <p:sldId id="300" r:id="rId19"/>
    <p:sldId id="301" r:id="rId20"/>
    <p:sldId id="302" r:id="rId21"/>
    <p:sldId id="304" r:id="rId22"/>
    <p:sldId id="307" r:id="rId23"/>
    <p:sldId id="308" r:id="rId24"/>
    <p:sldId id="305" r:id="rId25"/>
    <p:sldId id="309" r:id="rId26"/>
    <p:sldId id="310" r:id="rId27"/>
    <p:sldId id="280" r:id="rId28"/>
  </p:sldIdLst>
  <p:sldSz cx="9144000" cy="5143500" type="screen16x9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70" autoAdjust="0"/>
  </p:normalViewPr>
  <p:slideViewPr>
    <p:cSldViewPr>
      <p:cViewPr varScale="1">
        <p:scale>
          <a:sx n="83" d="100"/>
          <a:sy n="83" d="100"/>
        </p:scale>
        <p:origin x="1026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2B04AAD7-613C-4558-8B1A-7F64097271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E2648F-C4D7-4720-ABE0-6E7752332D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7116F060-54C7-4BBC-A58A-11A714AA633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DFE887AA-D541-475D-84E2-87E9C7A7E94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01341C8-7BE1-42EA-A00C-C1A8FA9B6FF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0868F09-D924-43C2-855D-AF1ABEE876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847D32E-14BC-44FA-B6DC-74C7A8A7EB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FD6A194-05F0-4DEE-9B1D-384902EEB66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91B76BDD-D2C7-49F6-BE3F-7D4CF1C506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24DBE684-3AA6-467A-9B90-6676892A9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1B51D57-C0A0-4DA9-9A1C-4FCBDD05E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C70DF31-BC74-4451-BDD8-94308616FB3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1.globo.com/carros/noticia/2018/07/23/motorista-virtual-da-waymo-ja-dirigiu-mais-de-12-milhoes-de-quilometros.g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Exemplos de trabalho nesse sentido incluem robôs como as tartarugas de W. </a:t>
            </a:r>
            <a:r>
              <a:rPr lang="pt-BR" dirty="0" err="1"/>
              <a:t>Grey</a:t>
            </a:r>
            <a:r>
              <a:rPr lang="pt-BR" dirty="0"/>
              <a:t> Walter e a </a:t>
            </a:r>
            <a:r>
              <a:rPr lang="pt-BR" dirty="0" err="1"/>
              <a:t>Johns</a:t>
            </a:r>
            <a:r>
              <a:rPr lang="pt-BR" dirty="0"/>
              <a:t> Hopkins </a:t>
            </a:r>
            <a:r>
              <a:rPr lang="pt-BR" dirty="0" err="1"/>
              <a:t>Beast</a:t>
            </a:r>
            <a:r>
              <a:rPr lang="pt-BR" dirty="0"/>
              <a:t>. Essas máquinas não usavam computadores, eletrônica digital ou raciocínio simbólico; eles eram controlados inteiramente por circuitos analógicos. [27]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https://www.youtube.com/watch?v=lLULRlmXkKo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7533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 Conferência de </a:t>
            </a:r>
            <a:r>
              <a:rPr lang="pt-BR" dirty="0" err="1"/>
              <a:t>Dartmouth</a:t>
            </a:r>
            <a:r>
              <a:rPr lang="pt-BR" dirty="0"/>
              <a:t> de 1956 [38] foi organizada por Marvin </a:t>
            </a:r>
            <a:r>
              <a:rPr lang="pt-BR" dirty="0" err="1"/>
              <a:t>Minsky</a:t>
            </a:r>
            <a:r>
              <a:rPr lang="pt-BR" dirty="0"/>
              <a:t>, John McCarthy e dois cientistas seniores: Claude Shannon e Nathan Rochester da IBM. A proposta para a conferência incluiu esta afirmação: "todos os aspectos da aprendizagem ou qualquer outra característica da inteligência podem ser descritos de forma tão precisa que uma máquina pode ser feita para simulá-la" [39]. Os participantes incluíram Ray </a:t>
            </a:r>
            <a:r>
              <a:rPr lang="pt-BR" dirty="0" err="1"/>
              <a:t>Solomonoff</a:t>
            </a:r>
            <a:r>
              <a:rPr lang="pt-BR" dirty="0"/>
              <a:t>, Oliver </a:t>
            </a:r>
            <a:r>
              <a:rPr lang="pt-BR" dirty="0" err="1"/>
              <a:t>Selfridge</a:t>
            </a:r>
            <a:r>
              <a:rPr lang="pt-BR" dirty="0"/>
              <a:t>, </a:t>
            </a:r>
            <a:r>
              <a:rPr lang="pt-BR" dirty="0" err="1"/>
              <a:t>Trenchard</a:t>
            </a:r>
            <a:r>
              <a:rPr lang="pt-BR" dirty="0"/>
              <a:t> More, Arthur Samuel, Allen </a:t>
            </a:r>
            <a:r>
              <a:rPr lang="pt-BR" dirty="0" err="1"/>
              <a:t>Newell</a:t>
            </a:r>
            <a:r>
              <a:rPr lang="pt-BR" dirty="0"/>
              <a:t> e Herbert A. Simon, os quais criariam programas importantes durante as primeiras décadas de pesquisa de IA. [40] Na conferência </a:t>
            </a:r>
            <a:r>
              <a:rPr lang="pt-BR" dirty="0" err="1"/>
              <a:t>Newell</a:t>
            </a:r>
            <a:r>
              <a:rPr lang="pt-BR" dirty="0"/>
              <a:t> e Simon debutaram o "Teórico Lógico" e McCarthy persuadiu os participantes a aceitarem "Inteligência Artificial" como o nome do campo. [41] A conferência de 1956 em </a:t>
            </a:r>
            <a:r>
              <a:rPr lang="pt-BR" dirty="0" err="1"/>
              <a:t>Dartmouth</a:t>
            </a:r>
            <a:r>
              <a:rPr lang="pt-BR" dirty="0"/>
              <a:t> foi o momento em que a IA ganhou seu nome, sua missão, seu primeiro sucesso e seus principais atores, e é amplamente considerado o nascimento da IA. [42]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372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O programa de damas de Arthur Samuel, desenvolvido no meio dos anos 50 e início dos 60, acabou por adquirir habilidade suficiente para desafiar um respeitável amador. [33] O jogo AI continuaria a ser usado como medida de progresso em IA ao longo de sua história.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9019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Conceito de Rede Neural surgiu ainda na década de 50, mas foi mais explorada nos anos 80 e 90.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Década de 80 os computadores começaram a ganhar com o jogo da velha de jogadores humanos.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Na década de 90, problemas mais complexos foram resolvidos, como ganhar partidas de xadrez.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Entre 2000 e 2010, práticas mais avançadas de reconhecimento facial e classificação de imagens.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 dirty="0"/>
              <a:t>Muita teoria sobre </a:t>
            </a:r>
            <a:r>
              <a:rPr lang="pt-BR" dirty="0" err="1"/>
              <a:t>Machine</a:t>
            </a:r>
            <a:r>
              <a:rPr lang="pt-BR" dirty="0"/>
              <a:t> Learning e Data Mining emergiu entre 80, 90 e nos anos 2000 - algoritmos </a:t>
            </a:r>
            <a:r>
              <a:rPr lang="pt-BR" dirty="0" err="1"/>
              <a:t>bioinspirados</a:t>
            </a:r>
            <a:r>
              <a:rPr lang="pt-BR" dirty="0"/>
              <a:t> - Redes Neurais, Algoritmos Genéticos, Imunológicos, o mecanismo grupo de peixes - um cardume, grupo de pássaros - revoada.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014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Flying</a:t>
            </a:r>
            <a:r>
              <a:rPr lang="pt-BR" dirty="0"/>
              <a:t> </a:t>
            </a:r>
            <a:r>
              <a:rPr lang="pt-BR" dirty="0" err="1"/>
              <a:t>Machine</a:t>
            </a:r>
            <a:r>
              <a:rPr lang="pt-BR" dirty="0"/>
              <a:t> Arena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Esse é um exemplo de para onde a Engenharia Civil pode caminhar.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Perceba que o nível de precisão de uma máquina é muito maior que o humano para guiar o drone.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Menos passível de erro.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9298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Taxi autônomo no Arizona.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Waymo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começou a trabalhar em carros autônomos em 2009 e os veículos da empresa já 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  <a:hlinkClick r:id="rId3"/>
              </a:rPr>
              <a:t>percorreram mais de 12 milhões de quilômetros em vias públicas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.</a:t>
            </a:r>
            <a:endParaRPr lang="pt-BR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 empresa de carros autônomos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Waymo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, irmã do Google dentro da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Alphabet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, está começando a fazer testes para levar clientes para as lojas do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Walmart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no estado do Arizona, nos Estados Unidos.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3166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6192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8110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Sistemas de Recomendação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, filmes, livros e músicas baseadas em comportamento. A Netflix,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Amazon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e 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Spotify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utilizam bastante em suas plataformas.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Detecção de fraudes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, muito comum nas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Fintech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como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Nubank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Análise de sentimento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em vídeo, texto ou imagem. Muito utilizado para monitoramento de marca em redes sociais.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Reconhecimento da fala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(oi siri!)</a:t>
            </a: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 e NLP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. É notável a melhoria nos assistentes pessoais como Cortana, Siri e Google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Now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nos últimos anos. E isso graças ao uso do DL.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Reconhecimento facial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– Facebook, Instagram, Google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Photos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 (consegue reconhecer uma criança em varias fases da vida, e consegue fazer busca por nome, tipo cavalo na imagem)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498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2010 até aqui, tenha acontecido o que chamamos de </a:t>
            </a:r>
            <a:r>
              <a:rPr lang="pt-BR" dirty="0" err="1"/>
              <a:t>Deep</a:t>
            </a:r>
            <a:r>
              <a:rPr lang="pt-BR" dirty="0"/>
              <a:t> Learning - que é entendido por muitos a implementação do </a:t>
            </a:r>
            <a:r>
              <a:rPr lang="pt-BR" dirty="0" err="1"/>
              <a:t>Machine</a:t>
            </a:r>
            <a:r>
              <a:rPr lang="pt-BR" dirty="0"/>
              <a:t> Learning, ou seja, redes neurais com várias camadas.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Entre seus resultados notáveis, uma rede neural foi treinada usando algoritmos de aprendizagem profunda em 16.000 núcleos de CPU, que aprenderam a reconhecer conceitos de alto nível, como gatos, depois de assistir apenas a vídeos do YouTube e sem nunca terem dito o que é um "gato".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82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HER - 2013….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O rapaz conversando com uma robô e caminhando para uma relação afetiva.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O robô aprende com o rapaz e com umas 6 bilhões de humanos.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1200" dirty="0">
                <a:solidFill>
                  <a:srgbClr val="333333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HER é uma amostra de para onde a IA sonha caminhar…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0628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Pesquisadores da IBM estão desenvolvendo cripto-âncoras, impressões digitais invioláveis para incorporar produtos ou partes de produtos, e ligá-las a </a:t>
            </a:r>
            <a:r>
              <a:rPr lang="pt-BR" dirty="0" err="1"/>
              <a:t>Blockchain</a:t>
            </a:r>
            <a:r>
              <a:rPr lang="pt-BR" dirty="0"/>
              <a:t>. Essas impressões digitais podem assumir várias formas, como pequenos computadores ou códigos ópticos e, quando ligados a uma rede </a:t>
            </a:r>
            <a:r>
              <a:rPr lang="pt-BR" dirty="0" err="1"/>
              <a:t>Blockchain</a:t>
            </a:r>
            <a:r>
              <a:rPr lang="pt-BR" dirty="0"/>
              <a:t>, representam um poderoso meio de provar autenticidade de produtos.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9486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Até 2025 mais da metade da população mundial estará vivendo em áreas com problemas de água. Sendo assim, cientistas lutam para coletar e analisar os dados mais fundamentais sobre as condições em tempo real dos oceanos, lagos e rios. Os plânctons são sensores biológicos naturais da saúde aquática e até mesmo pequenas mudanças na qualidade da água afetam seu comportamento.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Com os microscópios robôs alimentados com IA é possível monitorar continuamente a condição da água. Eles serão conectados em rede e implantados no mundo.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4748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Em cinco anos, o número de sistemas e algoritmos de IA vai explodir e com isso também crescerão as inteligências artificias tendenciosas. Os sistemas de IA são criados a partir dos dados que são colocados neles, mas se esses dados forem incorretos e conterem vícios implícitos de raça, gênero ou ideologia eles perpetuarão esses problemas. A tendência, no entanto, é o aumento de ética no desenvolvimento de IA que sejam imparciais.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529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MS PGothic" panose="020B0600070205080204" pitchFamily="34" charset="-128"/>
                <a:cs typeface="+mn-cs"/>
              </a:rPr>
              <a:t>A computação quântica sairá do campo de pesquisadores e se tornará popular. Os efeitos desta ciência irá para além dos laboratórios e será amplamente utilizada por novas categorias de profissionais e desenvolvedores para resolver problemas considerados insolúveis.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7420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>
                <a:solidFill>
                  <a:srgbClr val="2C2F34"/>
                </a:solidFill>
                <a:latin typeface="Roboto"/>
                <a:ea typeface="Roboto"/>
                <a:cs typeface="Roboto"/>
                <a:sym typeface="Roboto"/>
              </a:rPr>
              <a:t>https://datahub.packtpub.com/deep-learning/top-10-deep-learning-frameworks/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0DF31-BC74-4451-BDD8-94308616FB3A}" type="slidenum">
              <a:rPr lang="pt-BR" altLang="pt-BR" smtClean="0"/>
              <a:pPr>
                <a:defRPr/>
              </a:pPr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789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61087656-73C8-4B03-ADBC-CC6D31AEE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5FE75A7A-3F4D-4D1D-9353-D4F8EA72C87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13238981-2E7F-4D09-BCFA-BF58999526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E11FC158-3306-4473-9B92-ED679107F1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94BF38CB-41AD-4167-AC59-9E1B1B6483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B82F50B1-7BA0-45BE-B838-F24BEB61062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6F2CFB8C-A2A5-48AD-BCFE-B569A66F17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58706B6-D83F-47C6-B2C1-3028AAC1F0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4288E74D-2B1E-48C4-81B3-29488DEB9C0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F116822D-4A5A-481D-B09A-05D214608A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B411BD71-84E8-4BD0-90AC-27D1A6AEAD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9141139-5E11-461D-8F5D-B6EDE8A0B8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38AEBA95-9A31-4294-B5F2-1DF7CC28EF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BC01FEE5-7881-4455-BEBB-D4270CE871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542C8325-FC7D-4E3E-BBDC-4DF8C40A73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AEF1296E-A0A0-421D-AEEF-C88A0B7056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314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5426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35189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72093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514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96998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78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82589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18453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6699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3719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247478" y="1158526"/>
            <a:ext cx="3417570" cy="3219718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29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3869" y="1163601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17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1350" b="0" i="0" u="none" strike="noStrike" kern="1200" cap="none" spc="17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4264043" y="1213793"/>
            <a:ext cx="118234" cy="1612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3869" y="1447726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7912" y="2051381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17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1350" b="0" i="0" u="none" strike="noStrike" kern="1200" cap="none" spc="17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4258086" y="2101573"/>
            <a:ext cx="118234" cy="1612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97912" y="2335506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7911" y="2935764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17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1350" b="0" i="0" u="none" strike="noStrike" kern="1200" cap="none" spc="17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4258085" y="2985956"/>
            <a:ext cx="118234" cy="1612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97911" y="3219889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7911" y="3874036"/>
            <a:ext cx="939285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17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1350" b="0" i="0" u="none" strike="noStrike" kern="1200" cap="none" spc="17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4258085" y="3924228"/>
            <a:ext cx="118234" cy="16126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97911" y="4158161"/>
            <a:ext cx="4398611" cy="4910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51435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01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1273418" y="2571109"/>
            <a:ext cx="143500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5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6143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6102394" y="1"/>
            <a:ext cx="3041606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872" y="306332"/>
            <a:ext cx="2632607" cy="1166832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839" y="709614"/>
            <a:ext cx="5165034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717434" cy="30718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386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4236"/>
            <a:ext cx="9150350" cy="87312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3041606" cy="5161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2668" y="1293019"/>
            <a:ext cx="3691189" cy="32075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6293" y="433522"/>
            <a:ext cx="4206719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23624" y="1619756"/>
            <a:ext cx="3263483" cy="28808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8" y="212816"/>
            <a:ext cx="2632607" cy="11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1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74236"/>
            <a:ext cx="9150350" cy="87312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839" y="709614"/>
            <a:ext cx="5165034" cy="7121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666"/>
              </a:lnSpc>
              <a:spcBef>
                <a:spcPts val="0"/>
              </a:spcBef>
              <a:buNone/>
              <a:defRPr sz="2363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697" y="2309244"/>
            <a:ext cx="2140658" cy="2393409"/>
          </a:xfrm>
          <a:prstGeom prst="rect">
            <a:avLst/>
          </a:prstGeom>
        </p:spPr>
        <p:txBody>
          <a:bodyPr/>
          <a:lstStyle>
            <a:lvl1pPr marL="0" marR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514350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697" y="1630344"/>
            <a:ext cx="2140658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6102394" y="0"/>
            <a:ext cx="3041606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4709" y="1553136"/>
            <a:ext cx="2348934" cy="255406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25717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51435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771525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0287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36439" y="1630561"/>
            <a:ext cx="2717434" cy="30718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872" y="306332"/>
            <a:ext cx="2632607" cy="11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97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91" y="4331678"/>
            <a:ext cx="1799037" cy="613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797" y="213465"/>
            <a:ext cx="9144000" cy="1904256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158" y="1791915"/>
            <a:ext cx="8339685" cy="452438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763089" y="2737021"/>
            <a:ext cx="7415220" cy="323850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225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3115" y="2744373"/>
            <a:ext cx="5065676" cy="6135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13115" y="3463603"/>
            <a:ext cx="5065851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3202" y="3930281"/>
            <a:ext cx="5065676" cy="261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35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244310" y="2737021"/>
            <a:ext cx="1442761" cy="14421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44135" y="2749728"/>
            <a:ext cx="1442761" cy="14421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575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270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936ED-4B3E-4C6A-9845-B956A0B3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44E18F9-3DF1-4C67-BD33-2FA57F7A9016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5C0C23-73A1-49D4-8D13-110132659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93825A-43D2-4124-A1C5-3528030F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6C0ED91-7B49-4F46-A636-61793E5D3D6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1303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C6D743-8ECC-4A96-9576-B523A5D7E2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7A0160C-0531-4560-966A-EB3E322D252C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DFBD19-FE4F-4A94-B623-15C453182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28F247-3B76-4E2D-8145-7006944D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CA38D4E-47BA-4F75-A027-33F30FBBADA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3620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AFCA6D-4BAB-49C1-94FA-25F875EC3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139478A-E3E9-40E5-A66B-EDD2AEDEAA81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DFC2F-9563-4903-8EE3-5FA5996B3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1295B2-43BE-40C9-90AB-931EE5D5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89D3081-2131-41D2-B8A8-643A2AD1E44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5946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F0D367-ED89-4871-BD58-5DA660A9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ED264A3-91B0-4F6B-8590-0B812B50604A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DACABF-6BE6-4BB2-80BE-5DA67D2D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15C525-6D8D-440E-9C29-6B7561C8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9D9AE57-C1FB-428F-AE94-080D02A98B4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0882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220E81-E154-4558-BCE2-1F681D940B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0B282A8A-09E1-43C2-9989-06E2582C2D68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1718AE-A095-42F8-9E67-CE4E263A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97A0F5-49D5-4050-8C5D-6F46B439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15204FE-ED42-4D82-A263-29AB9F4D47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4382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6A4722-7100-43FB-962D-474EA036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93CA0D5-067F-4E56-9393-F0640F736016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EDD704-A726-4750-8520-23CD984DC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B2AF524-73DD-416C-86FB-3C8130DB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538BADC-5624-4858-B391-B55A0536926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4971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F669A66-56CA-428D-A7B2-5484371E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0E7332D1-2B5C-49EA-878B-018205EE6709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18D68CD-344D-459F-AB09-0E60F9D07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E3A12-A4FC-4714-B164-0F58EBF01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23A58ED-3272-45D1-AA23-9C32A17D6A4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7701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87CC8D-ECC2-45CE-B529-2800B4407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D5BBF9F-14CC-4A3C-866D-6DDFD37C2447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F1C5DC-0AF4-4FDC-9E5F-BFABA9F1F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23D1FC-3248-47DB-818A-67386479F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66F8C44-5D67-41B4-8EB0-23ED26BFCD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34682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C61684-B74E-4EA0-B71E-592631E97B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EBDA409-7D4E-428F-8D11-AB36DC687D31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FA4120-72EC-495E-9FC5-9E678657A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E1C9D1-0740-4C0C-8FEE-FC726ED6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C0FB433-4655-48E7-BEB8-1AA45338E6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73749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4A2F62-B720-4243-ADC5-99181D11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ECD6E03-4723-42FE-8B75-C68BBD5C268E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AC5665-2273-4C59-B13E-B9F3E36DC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750A63-6617-425D-B054-A5161A2B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D0AD05D-DD40-4C5A-AC9B-AD3223C489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7535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31CA7B-D326-4A02-B3CB-A5B8F2F02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D9D6BE7-2831-4B82-A717-A1364CA749EA}" type="datetimeFigureOut">
              <a:rPr lang="pt-BR" altLang="pt-BR"/>
              <a:pPr>
                <a:defRPr/>
              </a:pPr>
              <a:t>14/06/2019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6C3C6C-8E85-4C0E-A04E-79D59444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291D3A-38A2-4210-BC2B-9A6A3E73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D240B95-0C87-457E-98C0-7C4F10E753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77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7ED20AF3-6737-43F5-B29A-24185A85C3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968A9C6F-71EF-4533-8DC7-CED20D40C4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BAB5395E-CA1C-41A8-8419-A3332AB00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9D60F2B7-B645-43FE-BE61-EE9B33E90D0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FB0E8570-0D6C-41CC-9ACF-F44D59DD9E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492B0728-737B-4840-AF9F-F5742C9EF5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0AC42C26-56A2-42C5-BD14-0188F38E45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3DC24AB6-6F95-41D2-A940-99FA295AB2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1B2927C2-701A-4D0B-8B5F-49BD50D3A0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DFF58DE3-28CB-4AFE-AA39-C3EC2880D9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1C44C304-4B49-47FE-8681-241DAA9A93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2FE21A09-5B62-4F5F-A68C-0C7A6623C6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84618784-CFFF-4239-81B5-507AA651DE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50D07656-E46F-4CA9-BF15-C05E71CB88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EE82BEDC-0CC7-4687-8648-092044FA65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CEA65CE6-D5F6-4AD0-B047-A008109FAF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46835D0B-3484-4CC0-A575-62747E3955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pt-BR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321DAABD-0AAF-4154-A0FF-37E69EA176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49" r:id="rId12"/>
    <p:sldLayoutId id="2147484051" r:id="rId13"/>
    <p:sldLayoutId id="2147484053" r:id="rId14"/>
    <p:sldLayoutId id="2147484054" r:id="rId15"/>
    <p:sldLayoutId id="2147484055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9"/>
        </a:buBlip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9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9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9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9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9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9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9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9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tecnoblog.net/sobre/gam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2E1B6-6CA0-0741-B959-0310B6780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158" y="1759272"/>
            <a:ext cx="8339685" cy="452438"/>
          </a:xfrm>
        </p:spPr>
        <p:txBody>
          <a:bodyPr>
            <a:normAutofit fontScale="90000"/>
          </a:bodyPr>
          <a:lstStyle/>
          <a:p>
            <a:r>
              <a:rPr lang="pt-BR" dirty="0"/>
              <a:t>TRILHA INTELIGÊNCIA ARTIFICIAL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CA3754-6C51-494B-9742-D6769C7795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13114" y="2744373"/>
            <a:ext cx="5599245" cy="613518"/>
          </a:xfrm>
        </p:spPr>
        <p:txBody>
          <a:bodyPr/>
          <a:lstStyle/>
          <a:p>
            <a:r>
              <a:rPr lang="pt-BR" dirty="0"/>
              <a:t>Inteligência Artificial: Ontem, Hoje e Amanhã</a:t>
            </a:r>
            <a:endParaRPr lang="pt-BR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8B7421A-821D-EE42-90EE-0BA6F64EE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l"/>
            <a:r>
              <a:rPr lang="pt-BR" dirty="0" err="1">
                <a:latin typeface="Roboto Thin" pitchFamily="2" charset="0"/>
                <a:ea typeface="Roboto Thin" pitchFamily="2" charset="0"/>
              </a:rPr>
              <a:t>Izabella</a:t>
            </a:r>
            <a:r>
              <a:rPr lang="pt-BR" dirty="0">
                <a:latin typeface="Roboto Thin" pitchFamily="2" charset="0"/>
                <a:ea typeface="Roboto Thin" pitchFamily="2" charset="0"/>
              </a:rPr>
              <a:t> Bauer</a:t>
            </a:r>
          </a:p>
          <a:p>
            <a:pPr algn="l"/>
            <a:endParaRPr lang="pt-BR" dirty="0"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A7441474-0916-9948-BE92-49E4D4D126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l"/>
            <a:r>
              <a:rPr lang="pt-BR" i="1" dirty="0">
                <a:latin typeface="Roboto Thin" pitchFamily="2" charset="0"/>
                <a:ea typeface="Roboto Thin" pitchFamily="2" charset="0"/>
              </a:rPr>
              <a:t>Mestre em Gestão &amp; Organização da Conhecimento (UFMG)</a:t>
            </a:r>
          </a:p>
        </p:txBody>
      </p:sp>
      <p:pic>
        <p:nvPicPr>
          <p:cNvPr id="12" name="Espaço Reservado para Imagem 11">
            <a:extLst>
              <a:ext uri="{FF2B5EF4-FFF2-40B4-BE49-F238E27FC236}">
                <a16:creationId xmlns:a16="http://schemas.microsoft.com/office/drawing/2014/main" id="{3C53C215-2F1F-6544-918C-32E88A09824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081" y="2749728"/>
            <a:ext cx="1330869" cy="14421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179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b="1" dirty="0"/>
              <a:t>Ontem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7E6043-0443-B241-B4F5-C9DCAD421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Como iniciou a Inteligência Artificial nas décadas passadas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t-BR" b="1" dirty="0"/>
              <a:t>Hoje</a:t>
            </a:r>
          </a:p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FB1ED3E-1B98-7543-987B-883E202143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t-BR" dirty="0"/>
              <a:t>O que estamos fazendo atualmente com Inteligência Artificial e </a:t>
            </a:r>
            <a:r>
              <a:rPr lang="pt-BR" dirty="0" err="1"/>
              <a:t>Machine</a:t>
            </a:r>
            <a:r>
              <a:rPr lang="pt-BR" dirty="0"/>
              <a:t> Learning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t-BR" b="1" dirty="0"/>
              <a:t>Amanhã</a:t>
            </a:r>
          </a:p>
          <a:p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465217B-8A85-5A46-AE26-CED0201BAB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t-BR" dirty="0"/>
              <a:t>Tendências para os próximos 5 anos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5F2A0F2-AE64-49F3-8DEC-76E0741C5E5E}"/>
              </a:ext>
            </a:extLst>
          </p:cNvPr>
          <p:cNvSpPr txBox="1"/>
          <p:nvPr/>
        </p:nvSpPr>
        <p:spPr>
          <a:xfrm>
            <a:off x="3995936" y="3710928"/>
            <a:ext cx="1296144" cy="733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1C113A5-7EF0-496C-B814-BEF041CC2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518"/>
            <a:ext cx="9144000" cy="46914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2">
            <a:extLst>
              <a:ext uri="{FF2B5EF4-FFF2-40B4-BE49-F238E27FC236}">
                <a16:creationId xmlns:a16="http://schemas.microsoft.com/office/drawing/2014/main" id="{889D5FEE-6E56-4B75-8EF3-48E6A56688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" y="395534"/>
            <a:ext cx="5100149" cy="712102"/>
          </a:xfrm>
        </p:spPr>
        <p:txBody>
          <a:bodyPr/>
          <a:lstStyle/>
          <a:p>
            <a:r>
              <a:rPr lang="pt-BR" dirty="0"/>
              <a:t>Conceitos</a:t>
            </a:r>
          </a:p>
          <a:p>
            <a:endParaRPr lang="pt-BR" dirty="0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F67EB02F-7C90-478D-9D24-85A658EA553D}"/>
              </a:ext>
            </a:extLst>
          </p:cNvPr>
          <p:cNvSpPr txBox="1">
            <a:spLocks/>
          </p:cNvSpPr>
          <p:nvPr/>
        </p:nvSpPr>
        <p:spPr bwMode="auto">
          <a:xfrm>
            <a:off x="95803" y="1170087"/>
            <a:ext cx="5881593" cy="26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575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2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kern="0">
                <a:solidFill>
                  <a:schemeClr val="tx1"/>
                </a:solidFill>
              </a:rPr>
              <a:t>Atividade de automação do processo de tomada de decisão.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0A03961-DD4C-4130-8F1C-065D9B885278}"/>
              </a:ext>
            </a:extLst>
          </p:cNvPr>
          <p:cNvSpPr/>
          <p:nvPr/>
        </p:nvSpPr>
        <p:spPr>
          <a:xfrm>
            <a:off x="1043608" y="2404396"/>
            <a:ext cx="5043336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0"/>
              </a:spcBef>
            </a:pPr>
            <a:r>
              <a:rPr lang="pt-BR" sz="1575" dirty="0">
                <a:latin typeface="Roboto" panose="02000000000000000000" pitchFamily="2" charset="0"/>
              </a:rPr>
              <a:t>Agente autônomo que executa ou recomenda ações.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3F6479-5A50-43E0-97BF-675843592024}"/>
              </a:ext>
            </a:extLst>
          </p:cNvPr>
          <p:cNvSpPr/>
          <p:nvPr/>
        </p:nvSpPr>
        <p:spPr>
          <a:xfrm>
            <a:off x="118535" y="3711768"/>
            <a:ext cx="5625714" cy="8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pt-BR" sz="1575" dirty="0">
                <a:latin typeface="Roboto" panose="02000000000000000000" pitchFamily="2" charset="0"/>
              </a:rPr>
              <a:t>A máquina decide e atua sobre o mundo por si só, ao invés da máquina ser um comportamento meramente preditivo.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3B77BF7-8A20-4A67-AB74-635B9C88482B}"/>
              </a:ext>
            </a:extLst>
          </p:cNvPr>
          <p:cNvSpPr/>
          <p:nvPr/>
        </p:nvSpPr>
        <p:spPr>
          <a:xfrm>
            <a:off x="6300192" y="4414338"/>
            <a:ext cx="2762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Poole, Mackworth e Goebel</a:t>
            </a: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 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(1998)</a:t>
            </a:r>
          </a:p>
        </p:txBody>
      </p:sp>
    </p:spTree>
    <p:extLst>
      <p:ext uri="{BB962C8B-B14F-4D97-AF65-F5344CB8AC3E}">
        <p14:creationId xmlns:p14="http://schemas.microsoft.com/office/powerpoint/2010/main" val="92406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7783BDF-8675-4282-8222-505589BF7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96"/>
            <a:ext cx="9140426" cy="49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1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3B58DD0-9070-B34E-819F-6BD9D6310C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8224" y="1491630"/>
            <a:ext cx="2348934" cy="2554068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Robôs tartarugas</a:t>
            </a:r>
          </a:p>
          <a:p>
            <a:r>
              <a:rPr lang="pt-BR" dirty="0"/>
              <a:t>Elmer e </a:t>
            </a:r>
            <a:r>
              <a:rPr lang="pt-BR" dirty="0" err="1"/>
              <a:t>Elsie</a:t>
            </a:r>
            <a:endParaRPr lang="pt-BR" dirty="0"/>
          </a:p>
          <a:p>
            <a:r>
              <a:rPr lang="pt-BR" dirty="0"/>
              <a:t>(1948)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W. </a:t>
            </a:r>
            <a:r>
              <a:rPr lang="pt-BR" dirty="0" err="1"/>
              <a:t>Grey</a:t>
            </a:r>
            <a:r>
              <a:rPr lang="pt-BR" dirty="0"/>
              <a:t> Walter</a:t>
            </a:r>
          </a:p>
          <a:p>
            <a:r>
              <a:rPr lang="pt-BR" dirty="0"/>
              <a:t>(neurofisiologista)</a:t>
            </a:r>
          </a:p>
          <a:p>
            <a:endParaRPr lang="pt-BR" dirty="0"/>
          </a:p>
        </p:txBody>
      </p:sp>
      <p:pic>
        <p:nvPicPr>
          <p:cNvPr id="10" name="videoplayback">
            <a:hlinkClick r:id="" action="ppaction://media"/>
            <a:extLst>
              <a:ext uri="{FF2B5EF4-FFF2-40B4-BE49-F238E27FC236}">
                <a16:creationId xmlns:a16="http://schemas.microsoft.com/office/drawing/2014/main" id="{968292C4-62FF-4DA5-98E5-283CE73ADE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-20538"/>
            <a:ext cx="6404709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1D368A-D949-4258-BE35-FC7086C8F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49"/>
            <a:ext cx="9144000" cy="49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70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2E69CA5-AB1E-4E45-B7B1-5B7284424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" y="370130"/>
            <a:ext cx="6295866" cy="47219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E7B18E7-F448-46E2-B34F-0C686D711F0D}"/>
              </a:ext>
            </a:extLst>
          </p:cNvPr>
          <p:cNvSpPr/>
          <p:nvPr/>
        </p:nvSpPr>
        <p:spPr>
          <a:xfrm>
            <a:off x="0" y="195487"/>
            <a:ext cx="630451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400" dirty="0">
                <a:latin typeface="Roboto" panose="02000000000000000000"/>
              </a:rPr>
              <a:t> "todos os aspectos da aprendizagem ou qualquer outra característica da inteligência podem ser descritos de forma tão precisa que uma máquina pode ser feita para simulá-la"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E1FAF13-A1FE-46B7-82E9-DDE37419882F}"/>
              </a:ext>
            </a:extLst>
          </p:cNvPr>
          <p:cNvSpPr/>
          <p:nvPr/>
        </p:nvSpPr>
        <p:spPr>
          <a:xfrm>
            <a:off x="6304518" y="4702085"/>
            <a:ext cx="15648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John McCarthy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F600F69-5878-4D3F-87A2-2DED9149D006}"/>
              </a:ext>
            </a:extLst>
          </p:cNvPr>
          <p:cNvSpPr/>
          <p:nvPr/>
        </p:nvSpPr>
        <p:spPr>
          <a:xfrm>
            <a:off x="5724128" y="1568364"/>
            <a:ext cx="32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Conferência de </a:t>
            </a:r>
            <a:r>
              <a:rPr lang="pt-BR" sz="1600" dirty="0" err="1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Dartmouth</a:t>
            </a:r>
            <a:endParaRPr lang="pt-BR" sz="1600" dirty="0">
              <a:solidFill>
                <a:schemeClr val="bg1"/>
              </a:solidFill>
              <a:latin typeface="Roboto" panose="02000000000000000000"/>
              <a:cs typeface="Helvetica" panose="020B0604020202020204" pitchFamily="34" charset="0"/>
            </a:endParaRPr>
          </a:p>
          <a:p>
            <a:pPr algn="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(1956)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9D8FA1D-00CD-44DA-8760-90F48CB83DA4}"/>
              </a:ext>
            </a:extLst>
          </p:cNvPr>
          <p:cNvSpPr/>
          <p:nvPr/>
        </p:nvSpPr>
        <p:spPr>
          <a:xfrm>
            <a:off x="6055426" y="2700452"/>
            <a:ext cx="3084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latin typeface="Roboto" panose="02000000000000000000"/>
              </a:rPr>
              <a:t>participaram da conferência</a:t>
            </a:r>
          </a:p>
          <a:p>
            <a:pPr algn="r"/>
            <a:r>
              <a:rPr lang="pt-BR" sz="1400" dirty="0">
                <a:solidFill>
                  <a:schemeClr val="bg1"/>
                </a:solidFill>
                <a:latin typeface="Roboto" panose="02000000000000000000"/>
              </a:rPr>
              <a:t>engenheiros, matemáticos, psicólogos e neurocientistas</a:t>
            </a:r>
          </a:p>
        </p:txBody>
      </p:sp>
    </p:spTree>
    <p:extLst>
      <p:ext uri="{BB962C8B-B14F-4D97-AF65-F5344CB8AC3E}">
        <p14:creationId xmlns:p14="http://schemas.microsoft.com/office/powerpoint/2010/main" val="2044204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m para Arthur Samuel">
            <a:extLst>
              <a:ext uri="{FF2B5EF4-FFF2-40B4-BE49-F238E27FC236}">
                <a16:creationId xmlns:a16="http://schemas.microsoft.com/office/drawing/2014/main" id="{2517EF3D-F9A6-4DDC-972D-22899B706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5486"/>
            <a:ext cx="65882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CC68335-45F4-4DBB-BC61-9DD2FA06203E}"/>
              </a:ext>
            </a:extLst>
          </p:cNvPr>
          <p:cNvSpPr/>
          <p:nvPr/>
        </p:nvSpPr>
        <p:spPr>
          <a:xfrm>
            <a:off x="6878903" y="540190"/>
            <a:ext cx="139653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sz="1400" dirty="0">
                <a:latin typeface="Roboto" panose="02000000000000000000"/>
              </a:rPr>
              <a:t>Ferranti Mark 1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B5A8A52-51DC-4E92-8B24-55AD736DFF4C}"/>
              </a:ext>
            </a:extLst>
          </p:cNvPr>
          <p:cNvSpPr/>
          <p:nvPr/>
        </p:nvSpPr>
        <p:spPr>
          <a:xfrm>
            <a:off x="1071590" y="4753476"/>
            <a:ext cx="1495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Arthur Samuel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AB68C07-85FA-44EE-98FE-005F761BA0A9}"/>
              </a:ext>
            </a:extLst>
          </p:cNvPr>
          <p:cNvSpPr/>
          <p:nvPr/>
        </p:nvSpPr>
        <p:spPr>
          <a:xfrm>
            <a:off x="35496" y="1410911"/>
            <a:ext cx="258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Programa de damas </a:t>
            </a:r>
          </a:p>
          <a:p>
            <a:r>
              <a:rPr lang="pt-BR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(1959)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3331260-16CB-466B-880B-C5B9A3EA0599}"/>
              </a:ext>
            </a:extLst>
          </p:cNvPr>
          <p:cNvSpPr/>
          <p:nvPr/>
        </p:nvSpPr>
        <p:spPr>
          <a:xfrm>
            <a:off x="302623" y="2597846"/>
            <a:ext cx="2181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400" b="1" dirty="0">
                <a:solidFill>
                  <a:schemeClr val="bg1"/>
                </a:solidFill>
                <a:latin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games</a:t>
            </a:r>
            <a:r>
              <a:rPr lang="pt-BR" sz="1400" dirty="0">
                <a:solidFill>
                  <a:schemeClr val="bg1"/>
                </a:solidFill>
                <a:latin typeface="Open Sans"/>
              </a:rPr>
              <a:t> à filosofia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82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EF04BC4-97CC-49E9-8D91-024FED30C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933"/>
            <a:ext cx="9144000" cy="49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1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E0C0F67-4F88-4A64-AB92-9C93FDCD6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62"/>
            <a:ext cx="9144000" cy="499197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D75096C-C8A0-4584-927E-841DCFE8668D}"/>
              </a:ext>
            </a:extLst>
          </p:cNvPr>
          <p:cNvSpPr/>
          <p:nvPr/>
        </p:nvSpPr>
        <p:spPr>
          <a:xfrm>
            <a:off x="6228184" y="4371950"/>
            <a:ext cx="2795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Roboto"/>
              </a:rPr>
              <a:t>Baseado</a:t>
            </a:r>
            <a:r>
              <a:rPr lang="en-US" sz="1400" dirty="0">
                <a:solidFill>
                  <a:schemeClr val="bg1"/>
                </a:solidFill>
                <a:latin typeface="Roboto"/>
              </a:rPr>
              <a:t> no </a:t>
            </a:r>
            <a:r>
              <a:rPr lang="en-US" sz="1400" dirty="0" err="1">
                <a:solidFill>
                  <a:schemeClr val="bg1"/>
                </a:solidFill>
                <a:latin typeface="Roboto"/>
              </a:rPr>
              <a:t>livro</a:t>
            </a:r>
            <a:endParaRPr lang="en-US" sz="1400" dirty="0">
              <a:solidFill>
                <a:schemeClr val="bg1"/>
              </a:solidFill>
              <a:latin typeface="Roboto"/>
            </a:endParaRPr>
          </a:p>
          <a:p>
            <a:pPr algn="r"/>
            <a:r>
              <a:rPr lang="en-US" sz="1400" i="1" dirty="0" err="1">
                <a:solidFill>
                  <a:schemeClr val="bg1"/>
                </a:solidFill>
                <a:latin typeface="Roboto"/>
              </a:rPr>
              <a:t>Supertoys</a:t>
            </a:r>
            <a:r>
              <a:rPr lang="en-US" sz="1400" i="1" dirty="0">
                <a:solidFill>
                  <a:schemeClr val="bg1"/>
                </a:solidFill>
                <a:latin typeface="Roboto"/>
              </a:rPr>
              <a:t> Last All Summer Long</a:t>
            </a:r>
            <a:endParaRPr lang="pt-BR" sz="1400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69151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083612F-C0E2-40B1-BBEF-74E73894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8032"/>
            <a:ext cx="9144000" cy="468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9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uilding a rope bridge with flying machines">
            <a:hlinkClick r:id="" action="ppaction://media"/>
            <a:extLst>
              <a:ext uri="{FF2B5EF4-FFF2-40B4-BE49-F238E27FC236}">
                <a16:creationId xmlns:a16="http://schemas.microsoft.com/office/drawing/2014/main" id="{019A37F0-0B61-4D15-BFFE-FB33CFD2E2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3524" y="159481"/>
            <a:ext cx="8680964" cy="488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9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Resultado de imagem para iot carro">
            <a:extLst>
              <a:ext uri="{FF2B5EF4-FFF2-40B4-BE49-F238E27FC236}">
                <a16:creationId xmlns:a16="http://schemas.microsoft.com/office/drawing/2014/main" id="{35F827CE-DC07-413F-A87A-99655D3AC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91630"/>
            <a:ext cx="5851276" cy="319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Texto 5">
            <a:extLst>
              <a:ext uri="{FF2B5EF4-FFF2-40B4-BE49-F238E27FC236}">
                <a16:creationId xmlns:a16="http://schemas.microsoft.com/office/drawing/2014/main" id="{1574B16B-B78E-41A1-BE5C-397EAD3FC2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864" y="522806"/>
            <a:ext cx="5544616" cy="416956"/>
          </a:xfrm>
        </p:spPr>
        <p:txBody>
          <a:bodyPr/>
          <a:lstStyle/>
          <a:p>
            <a:r>
              <a:rPr lang="pt-BR" sz="2800" dirty="0"/>
              <a:t>Carros elétricos Autônomos</a:t>
            </a:r>
          </a:p>
          <a:p>
            <a:endParaRPr lang="pt-BR" sz="14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1F99C05-11B9-4BBF-AD58-00AEA1CF0016}"/>
              </a:ext>
            </a:extLst>
          </p:cNvPr>
          <p:cNvSpPr/>
          <p:nvPr/>
        </p:nvSpPr>
        <p:spPr>
          <a:xfrm>
            <a:off x="6750868" y="4321428"/>
            <a:ext cx="15235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>
                <a:latin typeface="Roboto" panose="02000000000000000000"/>
              </a:rPr>
              <a:t>Waymo</a:t>
            </a:r>
            <a:r>
              <a:rPr lang="pt-BR" sz="1600" dirty="0">
                <a:latin typeface="Roboto" panose="02000000000000000000"/>
              </a:rPr>
              <a:t>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(2009)</a:t>
            </a:r>
          </a:p>
        </p:txBody>
      </p:sp>
    </p:spTree>
    <p:extLst>
      <p:ext uri="{BB962C8B-B14F-4D97-AF65-F5344CB8AC3E}">
        <p14:creationId xmlns:p14="http://schemas.microsoft.com/office/powerpoint/2010/main" val="3718295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308;p40">
            <a:extLst>
              <a:ext uri="{FF2B5EF4-FFF2-40B4-BE49-F238E27FC236}">
                <a16:creationId xmlns:a16="http://schemas.microsoft.com/office/drawing/2014/main" id="{4B49AB9E-52DC-477B-8B03-B69D17EC8D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68" y="1419622"/>
            <a:ext cx="5851276" cy="31916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D88B8FA7-F4BA-4A47-A9A4-0522B9370F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864" y="522806"/>
            <a:ext cx="5544616" cy="416956"/>
          </a:xfrm>
        </p:spPr>
        <p:txBody>
          <a:bodyPr/>
          <a:lstStyle/>
          <a:p>
            <a:r>
              <a:rPr lang="pt-BR" sz="2800" dirty="0"/>
              <a:t>Carros elétricos Autônomos</a:t>
            </a:r>
          </a:p>
          <a:p>
            <a:endParaRPr lang="pt-BR" sz="14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2241AE8-83EE-4C44-8F0F-6338405B4CED}"/>
              </a:ext>
            </a:extLst>
          </p:cNvPr>
          <p:cNvSpPr/>
          <p:nvPr/>
        </p:nvSpPr>
        <p:spPr>
          <a:xfrm>
            <a:off x="6534844" y="4251362"/>
            <a:ext cx="2416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>
                <a:latin typeface="Roboto" panose="02000000000000000000"/>
              </a:rPr>
              <a:t>Tesla nos EUA </a:t>
            </a:r>
            <a:r>
              <a:rPr lang="en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(2017)</a:t>
            </a:r>
            <a:endParaRPr lang="pt-BR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7241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4E1FAF13-A1FE-46B7-82E9-DDE37419882F}"/>
              </a:ext>
            </a:extLst>
          </p:cNvPr>
          <p:cNvSpPr/>
          <p:nvPr/>
        </p:nvSpPr>
        <p:spPr>
          <a:xfrm>
            <a:off x="6481953" y="1557640"/>
            <a:ext cx="1531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Início </a:t>
            </a:r>
            <a:r>
              <a:rPr lang="en-US" sz="1600" dirty="0" err="1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 2016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F600F69-5878-4D3F-87A2-2DED9149D006}"/>
              </a:ext>
            </a:extLst>
          </p:cNvPr>
          <p:cNvSpPr/>
          <p:nvPr/>
        </p:nvSpPr>
        <p:spPr>
          <a:xfrm>
            <a:off x="6543448" y="3795886"/>
            <a:ext cx="2554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>
                <a:solidFill>
                  <a:schemeClr val="bg1"/>
                </a:solidFill>
                <a:latin typeface="Roboto" panose="02000000000000000000"/>
                <a:cs typeface="Helvetica" panose="020B0604020202020204" pitchFamily="34" charset="0"/>
              </a:rPr>
              <a:t>Maio 2019 – aprox. 130 milhões de interações</a:t>
            </a:r>
          </a:p>
          <a:p>
            <a:pPr algn="r"/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/>
              <a:cs typeface="Helvetica" panose="020B0604020202020204" pitchFamily="34" charset="0"/>
            </a:endParaRPr>
          </a:p>
          <a:p>
            <a:pPr algn="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/>
                <a:cs typeface="Helvetica" panose="020B0604020202020204" pitchFamily="34" charset="0"/>
              </a:rPr>
              <a:t>95% de acurácia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E1354E-9685-42CB-BE6F-5CD448D35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4" t="1995" r="2113" b="1518"/>
          <a:stretch/>
        </p:blipFill>
        <p:spPr>
          <a:xfrm>
            <a:off x="0" y="843558"/>
            <a:ext cx="6481953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59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48185F7-B1C8-48BF-B397-00E9C9E34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063071"/>
            <a:ext cx="7134605" cy="406172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654E737-98E1-4C01-ADB9-13B2CA30F836}"/>
              </a:ext>
            </a:extLst>
          </p:cNvPr>
          <p:cNvSpPr/>
          <p:nvPr/>
        </p:nvSpPr>
        <p:spPr>
          <a:xfrm>
            <a:off x="5868144" y="4080429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Roboto"/>
              </a:rPr>
              <a:t>Sistemas de Recomendação</a:t>
            </a:r>
            <a:endParaRPr lang="pt-BR" sz="1200" dirty="0">
              <a:latin typeface="Roboto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87717BD-16CA-49F8-9713-8D6758172C3A}"/>
              </a:ext>
            </a:extLst>
          </p:cNvPr>
          <p:cNvSpPr/>
          <p:nvPr/>
        </p:nvSpPr>
        <p:spPr>
          <a:xfrm>
            <a:off x="2627784" y="924571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Roboto"/>
              </a:rPr>
              <a:t>Detecção de fraudes</a:t>
            </a:r>
            <a:endParaRPr lang="pt-BR" sz="1200" dirty="0">
              <a:latin typeface="Roboto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D45A2C-382E-4959-BD8D-8277868D1624}"/>
              </a:ext>
            </a:extLst>
          </p:cNvPr>
          <p:cNvSpPr/>
          <p:nvPr/>
        </p:nvSpPr>
        <p:spPr>
          <a:xfrm>
            <a:off x="191923" y="1923678"/>
            <a:ext cx="18357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Roboto"/>
              </a:rPr>
              <a:t>Análise de Sentimento</a:t>
            </a:r>
            <a:endParaRPr lang="pt-BR" sz="1200" dirty="0">
              <a:latin typeface="Roboto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FEC674A-7543-4748-8AA7-D33CBDC87D10}"/>
              </a:ext>
            </a:extLst>
          </p:cNvPr>
          <p:cNvSpPr/>
          <p:nvPr/>
        </p:nvSpPr>
        <p:spPr>
          <a:xfrm>
            <a:off x="2987824" y="4587974"/>
            <a:ext cx="19543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Roboto"/>
              </a:rPr>
              <a:t>Reconhecimento da fala</a:t>
            </a:r>
            <a:endParaRPr lang="pt-BR" sz="1200" dirty="0">
              <a:latin typeface="Roboto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87D5383-9EF7-4E51-814B-9DB87F53F469}"/>
              </a:ext>
            </a:extLst>
          </p:cNvPr>
          <p:cNvSpPr/>
          <p:nvPr/>
        </p:nvSpPr>
        <p:spPr>
          <a:xfrm>
            <a:off x="5137815" y="1347614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Roboto"/>
              </a:rPr>
              <a:t>Reconhecimento facial</a:t>
            </a:r>
            <a:endParaRPr lang="pt-BR" sz="1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39121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92422D7-6CF7-4E5A-9BB5-9B3A03C3E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"/>
            <a:ext cx="9144000" cy="502462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872CE2-C234-4168-AA61-75E7B66F9CCC}"/>
              </a:ext>
            </a:extLst>
          </p:cNvPr>
          <p:cNvSpPr txBox="1"/>
          <p:nvPr/>
        </p:nvSpPr>
        <p:spPr>
          <a:xfrm>
            <a:off x="6588224" y="461991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pt-BR" sz="2000" dirty="0">
                <a:latin typeface="Roboto"/>
              </a:rPr>
              <a:t>Andrew NG</a:t>
            </a:r>
          </a:p>
        </p:txBody>
      </p:sp>
    </p:spTree>
    <p:extLst>
      <p:ext uri="{BB962C8B-B14F-4D97-AF65-F5344CB8AC3E}">
        <p14:creationId xmlns:p14="http://schemas.microsoft.com/office/powerpoint/2010/main" val="4277566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5AC9AB-6DE0-43D4-9362-8D7404BEF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0359"/>
            <a:ext cx="9144000" cy="500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97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122DD8-7576-4D87-A39C-C7ACE899C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822"/>
            <a:ext cx="9144000" cy="46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00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D88B8FA7-F4BA-4A47-A9A4-0522B9370F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864" y="426602"/>
            <a:ext cx="5544616" cy="416956"/>
          </a:xfrm>
        </p:spPr>
        <p:txBody>
          <a:bodyPr/>
          <a:lstStyle/>
          <a:p>
            <a:r>
              <a:rPr lang="pt-BR" sz="2800" dirty="0"/>
              <a:t>TENDÊNCIAS PARA OS PRÓXIMOS 5 ANOS</a:t>
            </a:r>
          </a:p>
          <a:p>
            <a:endParaRPr lang="pt-BR" sz="14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2241AE8-83EE-4C44-8F0F-6338405B4CED}"/>
              </a:ext>
            </a:extLst>
          </p:cNvPr>
          <p:cNvSpPr/>
          <p:nvPr/>
        </p:nvSpPr>
        <p:spPr>
          <a:xfrm>
            <a:off x="6911752" y="4227934"/>
            <a:ext cx="1836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 panose="02000000000000000000"/>
              </a:rPr>
              <a:t>CRIPTO-ÂNCORAS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D7DB7F-4005-4DA0-B015-D4E3A8EB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347614"/>
            <a:ext cx="6156176" cy="3461851"/>
          </a:xfrm>
          <a:prstGeom prst="rect">
            <a:avLst/>
          </a:prstGeom>
        </p:spPr>
      </p:pic>
      <p:pic>
        <p:nvPicPr>
          <p:cNvPr id="6" name="Google Shape;126;p24">
            <a:extLst>
              <a:ext uri="{FF2B5EF4-FFF2-40B4-BE49-F238E27FC236}">
                <a16:creationId xmlns:a16="http://schemas.microsoft.com/office/drawing/2014/main" id="{9DA95E77-96BB-464B-93D1-804D7CA9330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6376" y="349206"/>
            <a:ext cx="1080120" cy="416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9725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2241AE8-83EE-4C44-8F0F-6338405B4CED}"/>
              </a:ext>
            </a:extLst>
          </p:cNvPr>
          <p:cNvSpPr/>
          <p:nvPr/>
        </p:nvSpPr>
        <p:spPr>
          <a:xfrm>
            <a:off x="5040052" y="627534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 panose="02000000000000000000"/>
              </a:rPr>
              <a:t>MICROSCÓPIOS AUTÔNOMOS 3D</a:t>
            </a:r>
          </a:p>
        </p:txBody>
      </p:sp>
      <p:pic>
        <p:nvPicPr>
          <p:cNvPr id="7" name="Picture 2" descr="Resultado de imagem para pequenos robos 3D + ibm">
            <a:extLst>
              <a:ext uri="{FF2B5EF4-FFF2-40B4-BE49-F238E27FC236}">
                <a16:creationId xmlns:a16="http://schemas.microsoft.com/office/drawing/2014/main" id="{81C9D5C8-ED03-459B-A893-1E9D1F1A8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57758"/>
            <a:ext cx="6480720" cy="338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511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do de imagem para bias + ai">
            <a:extLst>
              <a:ext uri="{FF2B5EF4-FFF2-40B4-BE49-F238E27FC236}">
                <a16:creationId xmlns:a16="http://schemas.microsoft.com/office/drawing/2014/main" id="{946E0CC4-0E27-4832-991E-CD44953D7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66" y="1552001"/>
            <a:ext cx="6141580" cy="30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m para bias">
            <a:extLst>
              <a:ext uri="{FF2B5EF4-FFF2-40B4-BE49-F238E27FC236}">
                <a16:creationId xmlns:a16="http://schemas.microsoft.com/office/drawing/2014/main" id="{A952ACAC-AEC8-4022-A546-AFD959EEB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5" t="21537" r="18852" b="28545"/>
          <a:stretch/>
        </p:blipFill>
        <p:spPr bwMode="auto">
          <a:xfrm>
            <a:off x="251520" y="445459"/>
            <a:ext cx="2376264" cy="93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A42D36-E9E9-4A0A-AECC-547284AAA7BA}"/>
              </a:ext>
            </a:extLst>
          </p:cNvPr>
          <p:cNvSpPr txBox="1"/>
          <p:nvPr/>
        </p:nvSpPr>
        <p:spPr>
          <a:xfrm>
            <a:off x="0" y="3648281"/>
            <a:ext cx="2051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Roboto" panose="02000000000000000000"/>
              </a:rPr>
              <a:t>INTELIGÊNCIA ARTIFICIAL IMPARCIAL</a:t>
            </a:r>
          </a:p>
        </p:txBody>
      </p:sp>
    </p:spTree>
    <p:extLst>
      <p:ext uri="{BB962C8B-B14F-4D97-AF65-F5344CB8AC3E}">
        <p14:creationId xmlns:p14="http://schemas.microsoft.com/office/powerpoint/2010/main" val="2903243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A42D36-E9E9-4A0A-AECC-547284AAA7BA}"/>
              </a:ext>
            </a:extLst>
          </p:cNvPr>
          <p:cNvSpPr txBox="1"/>
          <p:nvPr/>
        </p:nvSpPr>
        <p:spPr>
          <a:xfrm>
            <a:off x="2739743" y="252180"/>
            <a:ext cx="335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Roboto" panose="02000000000000000000"/>
              </a:rPr>
              <a:t>COMPUTAÇÃO QUÂNTICA POPULARIZADA</a:t>
            </a:r>
          </a:p>
        </p:txBody>
      </p:sp>
      <p:pic>
        <p:nvPicPr>
          <p:cNvPr id="5" name="Picture 2" descr="Imagem relacionada">
            <a:extLst>
              <a:ext uri="{FF2B5EF4-FFF2-40B4-BE49-F238E27FC236}">
                <a16:creationId xmlns:a16="http://schemas.microsoft.com/office/drawing/2014/main" id="{D24AB4C4-8AF8-4CA9-8821-51525A9759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0"/>
          <a:stretch/>
        </p:blipFill>
        <p:spPr bwMode="auto">
          <a:xfrm>
            <a:off x="0" y="933568"/>
            <a:ext cx="6098293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m para qubit">
            <a:extLst>
              <a:ext uri="{FF2B5EF4-FFF2-40B4-BE49-F238E27FC236}">
                <a16:creationId xmlns:a16="http://schemas.microsoft.com/office/drawing/2014/main" id="{2931B1B0-AFCC-43B1-A6BF-BB0F20DBF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02422"/>
            <a:ext cx="2055025" cy="182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977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2B5F1A-4E5A-4F5A-9CED-9E896252E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9582"/>
            <a:ext cx="9144000" cy="3957196"/>
          </a:xfrm>
          <a:prstGeom prst="rect">
            <a:avLst/>
          </a:prstGeom>
        </p:spPr>
      </p:pic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997AC9D2-20F9-40F3-8E2F-F2B0A49B7EA1}"/>
              </a:ext>
            </a:extLst>
          </p:cNvPr>
          <p:cNvSpPr txBox="1">
            <a:spLocks/>
          </p:cNvSpPr>
          <p:nvPr/>
        </p:nvSpPr>
        <p:spPr>
          <a:xfrm>
            <a:off x="302" y="395534"/>
            <a:ext cx="5100149" cy="71210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/>
              <a:t>Ferramentas open </a:t>
            </a:r>
            <a:r>
              <a:rPr lang="pt-BR" kern="0" dirty="0" err="1"/>
              <a:t>sources</a:t>
            </a:r>
            <a:endParaRPr lang="pt-BR" kern="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17B77DE-5F66-48C8-B96E-BB72BF33A425}"/>
              </a:ext>
            </a:extLst>
          </p:cNvPr>
          <p:cNvSpPr/>
          <p:nvPr/>
        </p:nvSpPr>
        <p:spPr>
          <a:xfrm>
            <a:off x="6588224" y="1347614"/>
            <a:ext cx="2381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latin typeface="Roboto" panose="02000000000000000000"/>
                <a:cs typeface="Helvetica" panose="020B0604020202020204" pitchFamily="34" charset="0"/>
              </a:rPr>
              <a:t>INDICAÇÕES LORENA SOUZA</a:t>
            </a:r>
          </a:p>
          <a:p>
            <a:pPr algn="r"/>
            <a:r>
              <a:rPr lang="en-US" sz="1200" b="1" dirty="0">
                <a:latin typeface="Roboto" panose="02000000000000000000"/>
                <a:cs typeface="Helvetica" panose="020B0604020202020204" pitchFamily="34" charset="0"/>
              </a:rPr>
              <a:t>(TW)</a:t>
            </a:r>
          </a:p>
        </p:txBody>
      </p:sp>
    </p:spTree>
    <p:extLst>
      <p:ext uri="{BB962C8B-B14F-4D97-AF65-F5344CB8AC3E}">
        <p14:creationId xmlns:p14="http://schemas.microsoft.com/office/powerpoint/2010/main" val="924232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I:\TDC2017\Logos\TDC2017\logo-tdc-vertical-A4.emf">
            <a:extLst>
              <a:ext uri="{FF2B5EF4-FFF2-40B4-BE49-F238E27FC236}">
                <a16:creationId xmlns:a16="http://schemas.microsoft.com/office/drawing/2014/main" id="{09D1E77C-5C97-47F3-ADC9-ED7887667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25072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F9F0570-8312-46FE-AD7F-1B1081F62BCA}"/>
              </a:ext>
            </a:extLst>
          </p:cNvPr>
          <p:cNvSpPr txBox="1"/>
          <p:nvPr/>
        </p:nvSpPr>
        <p:spPr>
          <a:xfrm>
            <a:off x="3588211" y="4083918"/>
            <a:ext cx="5429214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bellabauer89@gmail.com</a:t>
            </a:r>
          </a:p>
          <a:p>
            <a:pPr lvl="0" algn="r">
              <a:lnSpc>
                <a:spcPct val="150000"/>
              </a:lnSpc>
            </a:pP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pt-BR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izabella-bauer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</a:p>
        </p:txBody>
      </p:sp>
      <p:pic>
        <p:nvPicPr>
          <p:cNvPr id="5" name="Picture 4" descr="Resultado de imagem para linkedin png">
            <a:extLst>
              <a:ext uri="{FF2B5EF4-FFF2-40B4-BE49-F238E27FC236}">
                <a16:creationId xmlns:a16="http://schemas.microsoft.com/office/drawing/2014/main" id="{14886001-6C12-4BE9-BCF6-5A3FEBF39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89666"/>
            <a:ext cx="344397" cy="34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m para gmail png">
            <a:extLst>
              <a:ext uri="{FF2B5EF4-FFF2-40B4-BE49-F238E27FC236}">
                <a16:creationId xmlns:a16="http://schemas.microsoft.com/office/drawing/2014/main" id="{69EFB15F-32C7-42CE-9524-4B279F833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1060"/>
            <a:ext cx="344397" cy="34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1179</Words>
  <Application>Microsoft Office PowerPoint</Application>
  <PresentationFormat>Apresentação na tela (16:9)</PresentationFormat>
  <Paragraphs>119</Paragraphs>
  <Slides>26</Slides>
  <Notes>16</Notes>
  <HiddenSlides>0</HiddenSlides>
  <MMClips>2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41" baseType="lpstr">
      <vt:lpstr>Arial</vt:lpstr>
      <vt:lpstr>Calibri</vt:lpstr>
      <vt:lpstr>EurostileT</vt:lpstr>
      <vt:lpstr>Helvetica</vt:lpstr>
      <vt:lpstr>Lato</vt:lpstr>
      <vt:lpstr>Open Sans</vt:lpstr>
      <vt:lpstr>Roboto</vt:lpstr>
      <vt:lpstr>Roboto Black</vt:lpstr>
      <vt:lpstr>Roboto Condensed</vt:lpstr>
      <vt:lpstr>Roboto Light</vt:lpstr>
      <vt:lpstr>Roboto Medium</vt:lpstr>
      <vt:lpstr>Roboto Thin</vt:lpstr>
      <vt:lpstr>Wingdings</vt:lpstr>
      <vt:lpstr>modelo_open4education</vt:lpstr>
      <vt:lpstr>Personalizar design</vt:lpstr>
      <vt:lpstr>TRILHA INTELIGÊNCIA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Bellinha Bauer</cp:lastModifiedBy>
  <cp:revision>135</cp:revision>
  <dcterms:created xsi:type="dcterms:W3CDTF">2008-09-08T18:46:53Z</dcterms:created>
  <dcterms:modified xsi:type="dcterms:W3CDTF">2019-06-14T12:51:12Z</dcterms:modified>
</cp:coreProperties>
</file>